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8" r:id="rId6"/>
    <p:sldId id="266" r:id="rId7"/>
    <p:sldId id="267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Arial Unicode MS" panose="020B0604020202020204" pitchFamily="34" charset="-120"/>
      <p:regular r:id="rId14"/>
    </p:embeddedFont>
    <p:embeddedFont>
      <p:font typeface="Noto Sans TC" panose="02020500000000000000" charset="-120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gu1Bj3MPlLwIyNYvQFyZfNSMLG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802" y="2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>
          <a:extLst>
            <a:ext uri="{FF2B5EF4-FFF2-40B4-BE49-F238E27FC236}">
              <a16:creationId xmlns:a16="http://schemas.microsoft.com/office/drawing/2014/main" id="{191DC60E-A242-341E-7392-D41E9D180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>
            <a:extLst>
              <a:ext uri="{FF2B5EF4-FFF2-40B4-BE49-F238E27FC236}">
                <a16:creationId xmlns:a16="http://schemas.microsoft.com/office/drawing/2014/main" id="{D9711F66-29FD-7614-5331-350C71D2BA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>
            <a:extLst>
              <a:ext uri="{FF2B5EF4-FFF2-40B4-BE49-F238E27FC236}">
                <a16:creationId xmlns:a16="http://schemas.microsoft.com/office/drawing/2014/main" id="{75E99E09-CC90-8868-0388-795BE153EF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093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763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9456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zh.m.wikipedia.org/wiki/%E8%98%87%E9%BB%8E%E4%B8%96" TargetMode="External"/><Relationship Id="rId5" Type="http://schemas.openxmlformats.org/officeDocument/2006/relationships/hyperlink" Target="https://zh.m.wikipedia.org/wiki/%E7%91%9E%E5%A3%AB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zh.m.wikipedia.org/wiki/%E8%8E%AB%E6%96%AF%E7%A7%91" TargetMode="External"/><Relationship Id="rId5" Type="http://schemas.openxmlformats.org/officeDocument/2006/relationships/hyperlink" Target="https://zh.m.wikipedia.org/wiki/%E8%8B%8F%E8%81%94" TargetMode="Externa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/>
          <p:nvPr/>
        </p:nvSpPr>
        <p:spPr>
          <a:xfrm rot="6508468">
            <a:off x="12064264" y="-172122"/>
            <a:ext cx="4331226" cy="7028358"/>
          </a:xfrm>
          <a:custGeom>
            <a:avLst/>
            <a:gdLst/>
            <a:ahLst/>
            <a:cxnLst/>
            <a:rect l="l" t="t" r="r" b="b"/>
            <a:pathLst>
              <a:path w="4331226" h="7028358" extrusionOk="0">
                <a:moveTo>
                  <a:pt x="0" y="0"/>
                </a:moveTo>
                <a:lnTo>
                  <a:pt x="4331226" y="0"/>
                </a:lnTo>
                <a:lnTo>
                  <a:pt x="4331226" y="7028359"/>
                </a:lnTo>
                <a:lnTo>
                  <a:pt x="0" y="70283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" name="Google Shape;86;p1"/>
          <p:cNvGrpSpPr/>
          <p:nvPr/>
        </p:nvGrpSpPr>
        <p:grpSpPr>
          <a:xfrm rot="243924">
            <a:off x="10009761" y="2085282"/>
            <a:ext cx="7036874" cy="7036874"/>
            <a:chOff x="0" y="0"/>
            <a:chExt cx="19050000" cy="19050000"/>
          </a:xfrm>
        </p:grpSpPr>
        <p:sp>
          <p:nvSpPr>
            <p:cNvPr id="87" name="Google Shape;87;p1"/>
            <p:cNvSpPr/>
            <p:nvPr/>
          </p:nvSpPr>
          <p:spPr>
            <a:xfrm>
              <a:off x="1106665" y="1106665"/>
              <a:ext cx="16836669" cy="16836669"/>
            </a:xfrm>
            <a:custGeom>
              <a:avLst/>
              <a:gdLst/>
              <a:ahLst/>
              <a:cxnLst/>
              <a:rect l="l" t="t" r="r" b="b"/>
              <a:pathLst>
                <a:path w="16836669" h="16836669" extrusionOk="0">
                  <a:moveTo>
                    <a:pt x="0" y="0"/>
                  </a:moveTo>
                  <a:lnTo>
                    <a:pt x="16836669" y="0"/>
                  </a:lnTo>
                  <a:lnTo>
                    <a:pt x="16836669" y="16836669"/>
                  </a:lnTo>
                  <a:lnTo>
                    <a:pt x="0" y="16836669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 extrusionOk="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Google Shape;89;p1"/>
          <p:cNvSpPr/>
          <p:nvPr/>
        </p:nvSpPr>
        <p:spPr>
          <a:xfrm rot="374455">
            <a:off x="9200626" y="8165105"/>
            <a:ext cx="4734768" cy="1299909"/>
          </a:xfrm>
          <a:custGeom>
            <a:avLst/>
            <a:gdLst/>
            <a:ahLst/>
            <a:cxnLst/>
            <a:rect l="l" t="t" r="r" b="b"/>
            <a:pathLst>
              <a:path w="4734768" h="1299909" extrusionOk="0">
                <a:moveTo>
                  <a:pt x="0" y="0"/>
                </a:moveTo>
                <a:lnTo>
                  <a:pt x="4734768" y="0"/>
                </a:lnTo>
                <a:lnTo>
                  <a:pt x="4734768" y="1299909"/>
                </a:lnTo>
                <a:lnTo>
                  <a:pt x="0" y="12999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 rot="7203238">
            <a:off x="6844554" y="4262732"/>
            <a:ext cx="1933823" cy="1761536"/>
          </a:xfrm>
          <a:custGeom>
            <a:avLst/>
            <a:gdLst/>
            <a:ahLst/>
            <a:cxnLst/>
            <a:rect l="l" t="t" r="r" b="b"/>
            <a:pathLst>
              <a:path w="1933823" h="1761536" extrusionOk="0">
                <a:moveTo>
                  <a:pt x="0" y="0"/>
                </a:moveTo>
                <a:lnTo>
                  <a:pt x="1933823" y="0"/>
                </a:lnTo>
                <a:lnTo>
                  <a:pt x="1933823" y="1761536"/>
                </a:lnTo>
                <a:lnTo>
                  <a:pt x="0" y="17615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 rot="-97278">
            <a:off x="642316" y="3285299"/>
            <a:ext cx="7405254" cy="3716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75" dirty="0" err="1">
                <a:solidFill>
                  <a:srgbClr val="26425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Arial"/>
              </a:rPr>
              <a:t>臺灣作家</a:t>
            </a:r>
            <a:endParaRPr sz="12075" dirty="0">
              <a:solidFill>
                <a:srgbClr val="26425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75" dirty="0" err="1">
                <a:solidFill>
                  <a:srgbClr val="26425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  <a:sym typeface="Arial"/>
              </a:rPr>
              <a:t>龍應台</a:t>
            </a:r>
            <a:endParaRPr sz="12075" dirty="0">
              <a:solidFill>
                <a:srgbClr val="264250"/>
              </a:solidFill>
              <a:latin typeface="Arial Unicode MS" panose="020B0604020202020204" pitchFamily="34" charset="-120"/>
              <a:ea typeface="Arial Unicode MS" panose="020B0604020202020204" pitchFamily="34" charset="-120"/>
              <a:cs typeface="Arial Unicode MS" panose="020B0604020202020204" pitchFamily="34" charset="-12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7"/>
          <p:cNvSpPr/>
          <p:nvPr/>
        </p:nvSpPr>
        <p:spPr>
          <a:xfrm>
            <a:off x="1166652" y="2011417"/>
            <a:ext cx="4845710" cy="280819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7"/>
          <p:cNvSpPr txBox="1"/>
          <p:nvPr/>
        </p:nvSpPr>
        <p:spPr>
          <a:xfrm>
            <a:off x="439907" y="755369"/>
            <a:ext cx="6096000" cy="125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目送</a:t>
            </a:r>
            <a:endParaRPr dirty="0"/>
          </a:p>
        </p:txBody>
      </p:sp>
      <p:sp>
        <p:nvSpPr>
          <p:cNvPr id="164" name="Google Shape;164;p7"/>
          <p:cNvSpPr txBox="1"/>
          <p:nvPr/>
        </p:nvSpPr>
        <p:spPr>
          <a:xfrm>
            <a:off x="1248229" y="2197464"/>
            <a:ext cx="15873119" cy="822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全書通過「目送」這一主題，展現了生命無常和親情深刻的思考。以作者龍應台的真實經歷，描寫她從孩子的陪伴者成為旁觀者，從父親的女兒變成送別者，展現了親情中的分離與人生中的告別。核心思想圍繞著「親情中的告別」，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作者深刻體會到，生命的必然進程是分離與目送，背影象徵了親人之間漸行漸遠的命運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8"/>
          <p:cNvSpPr/>
          <p:nvPr/>
        </p:nvSpPr>
        <p:spPr>
          <a:xfrm>
            <a:off x="1065052" y="2201973"/>
            <a:ext cx="4845710" cy="280819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8"/>
          <p:cNvSpPr txBox="1"/>
          <p:nvPr/>
        </p:nvSpPr>
        <p:spPr>
          <a:xfrm>
            <a:off x="439452" y="915026"/>
            <a:ext cx="6096000" cy="125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天長地久</a:t>
            </a:r>
            <a:endParaRPr/>
          </a:p>
        </p:txBody>
      </p:sp>
      <p:sp>
        <p:nvSpPr>
          <p:cNvPr id="172" name="Google Shape;172;p8"/>
          <p:cNvSpPr txBox="1"/>
          <p:nvPr/>
        </p:nvSpPr>
        <p:spPr>
          <a:xfrm>
            <a:off x="1440165" y="3367404"/>
            <a:ext cx="15407669" cy="477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在書中直呼母親的本名，喻意是要視她為朋友一樣看待。書中為作者寫給失智母親的19封信，穿插紀錄戰亂和離散的圖文，談生死，並從家族歷史追溯國族命運。 透過對母輩的目送與道別，去談人與人、代與代之間這門重大的生命課題。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2"/>
          <p:cNvGrpSpPr/>
          <p:nvPr/>
        </p:nvGrpSpPr>
        <p:grpSpPr>
          <a:xfrm>
            <a:off x="-30480" y="-2172275"/>
            <a:ext cx="20760734" cy="16992072"/>
            <a:chOff x="0" y="-2200598"/>
            <a:chExt cx="20760734" cy="16992072"/>
          </a:xfrm>
        </p:grpSpPr>
        <p:sp>
          <p:nvSpPr>
            <p:cNvPr id="97" name="Google Shape;97;p2"/>
            <p:cNvSpPr/>
            <p:nvPr/>
          </p:nvSpPr>
          <p:spPr>
            <a:xfrm rot="5400000">
              <a:off x="4000500" y="-4000500"/>
              <a:ext cx="10287000" cy="18288000"/>
            </a:xfrm>
            <a:custGeom>
              <a:avLst/>
              <a:gdLst/>
              <a:ahLst/>
              <a:cxnLst/>
              <a:rect l="l" t="t" r="r" b="b"/>
              <a:pathLst>
                <a:path w="10287000" h="18288000" extrusionOk="0">
                  <a:moveTo>
                    <a:pt x="0" y="18288000"/>
                  </a:moveTo>
                  <a:lnTo>
                    <a:pt x="0" y="0"/>
                  </a:lnTo>
                  <a:lnTo>
                    <a:pt x="10287000" y="0"/>
                  </a:lnTo>
                  <a:lnTo>
                    <a:pt x="10287000" y="18288000"/>
                  </a:lnTo>
                  <a:lnTo>
                    <a:pt x="0" y="1828800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l="-24940" t="-983" r="-20266" b="-1275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536209">
              <a:off x="6100605" y="7172337"/>
              <a:ext cx="4331226" cy="7028358"/>
            </a:xfrm>
            <a:custGeom>
              <a:avLst/>
              <a:gdLst/>
              <a:ahLst/>
              <a:cxnLst/>
              <a:rect l="l" t="t" r="r" b="b"/>
              <a:pathLst>
                <a:path w="4331226" h="7028358" extrusionOk="0">
                  <a:moveTo>
                    <a:pt x="0" y="0"/>
                  </a:moveTo>
                  <a:lnTo>
                    <a:pt x="4331225" y="0"/>
                  </a:lnTo>
                  <a:lnTo>
                    <a:pt x="4331225" y="7028358"/>
                  </a:lnTo>
                  <a:lnTo>
                    <a:pt x="0" y="702835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 rot="-5780207">
              <a:off x="2612976" y="4239391"/>
              <a:ext cx="12914303" cy="3293147"/>
            </a:xfrm>
            <a:custGeom>
              <a:avLst/>
              <a:gdLst/>
              <a:ahLst/>
              <a:cxnLst/>
              <a:rect l="l" t="t" r="r" b="b"/>
              <a:pathLst>
                <a:path w="12914303" h="3293147" extrusionOk="0">
                  <a:moveTo>
                    <a:pt x="0" y="0"/>
                  </a:moveTo>
                  <a:lnTo>
                    <a:pt x="12914302" y="0"/>
                  </a:lnTo>
                  <a:lnTo>
                    <a:pt x="12914302" y="3293148"/>
                  </a:lnTo>
                  <a:lnTo>
                    <a:pt x="0" y="329314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 rot="-4886407">
              <a:off x="6939182" y="-1338979"/>
              <a:ext cx="12902170" cy="12964955"/>
            </a:xfrm>
            <a:custGeom>
              <a:avLst/>
              <a:gdLst/>
              <a:ahLst/>
              <a:cxnLst/>
              <a:rect l="l" t="t" r="r" b="b"/>
              <a:pathLst>
                <a:path w="12902170" h="12964955" extrusionOk="0">
                  <a:moveTo>
                    <a:pt x="0" y="0"/>
                  </a:moveTo>
                  <a:lnTo>
                    <a:pt x="12902170" y="0"/>
                  </a:lnTo>
                  <a:lnTo>
                    <a:pt x="12902170" y="12964956"/>
                  </a:lnTo>
                  <a:lnTo>
                    <a:pt x="0" y="1296495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 l="-20266" r="-20266"/>
              </a:stretch>
            </a:blip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" name="Google Shape;101;p2"/>
          <p:cNvSpPr/>
          <p:nvPr/>
        </p:nvSpPr>
        <p:spPr>
          <a:xfrm>
            <a:off x="9949367" y="251498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10044530" y="540513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10044530" y="6404393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10044530" y="7403652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 txBox="1"/>
          <p:nvPr/>
        </p:nvSpPr>
        <p:spPr>
          <a:xfrm>
            <a:off x="10076878" y="1896297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</a:t>
            </a:r>
            <a:endParaRPr sz="37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 txBox="1"/>
          <p:nvPr/>
        </p:nvSpPr>
        <p:spPr>
          <a:xfrm>
            <a:off x="10074380" y="6695858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著作—目送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10074380" y="4759465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著作—孩子你慢慢來</a:t>
            </a:r>
            <a:endParaRPr sz="37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10074380" y="7695117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著作—天長地久</a:t>
            </a:r>
            <a:endParaRPr sz="37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 txBox="1"/>
          <p:nvPr/>
        </p:nvSpPr>
        <p:spPr>
          <a:xfrm>
            <a:off x="1202175" y="8365764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回顧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1028700" y="4185108"/>
            <a:ext cx="6096000" cy="1701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100" u="none" strike="noStrike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大綱</a:t>
            </a:r>
            <a:endParaRPr dirty="0"/>
          </a:p>
        </p:txBody>
      </p:sp>
      <p:sp>
        <p:nvSpPr>
          <p:cNvPr id="111" name="Google Shape;111;p2"/>
          <p:cNvSpPr txBox="1"/>
          <p:nvPr/>
        </p:nvSpPr>
        <p:spPr>
          <a:xfrm>
            <a:off x="10074380" y="5690971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著作—親愛的安德烈</a:t>
            </a: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10044530" y="8272666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9990579" y="3443282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 txBox="1"/>
          <p:nvPr/>
        </p:nvSpPr>
        <p:spPr>
          <a:xfrm>
            <a:off x="10074380" y="2899015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創作風格與特色</a:t>
            </a:r>
            <a:endParaRPr sz="37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10077867" y="4418796"/>
            <a:ext cx="7177945" cy="140970"/>
          </a:xfrm>
          <a:custGeom>
            <a:avLst/>
            <a:gdLst/>
            <a:ahLst/>
            <a:cxnLst/>
            <a:rect l="l" t="t" r="r" b="b"/>
            <a:pathLst>
              <a:path w="9570594" h="187960" extrusionOk="0">
                <a:moveTo>
                  <a:pt x="20673" y="127000"/>
                </a:moveTo>
                <a:cubicBezTo>
                  <a:pt x="272633" y="158750"/>
                  <a:pt x="330778" y="157480"/>
                  <a:pt x="474201" y="157480"/>
                </a:cubicBezTo>
                <a:cubicBezTo>
                  <a:pt x="916100" y="156210"/>
                  <a:pt x="2219830" y="105410"/>
                  <a:pt x="3179861" y="93980"/>
                </a:cubicBezTo>
                <a:cubicBezTo>
                  <a:pt x="4270394" y="80010"/>
                  <a:pt x="5915239" y="102870"/>
                  <a:pt x="6674994" y="88900"/>
                </a:cubicBezTo>
                <a:cubicBezTo>
                  <a:pt x="7041952" y="82550"/>
                  <a:pt x="7168577" y="67310"/>
                  <a:pt x="7492895" y="60960"/>
                </a:cubicBezTo>
                <a:cubicBezTo>
                  <a:pt x="7967096" y="52070"/>
                  <a:pt x="8981395" y="71120"/>
                  <a:pt x="9242400" y="58420"/>
                </a:cubicBezTo>
                <a:cubicBezTo>
                  <a:pt x="9318634" y="54610"/>
                  <a:pt x="9340600" y="50800"/>
                  <a:pt x="9388407" y="44450"/>
                </a:cubicBezTo>
                <a:cubicBezTo>
                  <a:pt x="9434923" y="38100"/>
                  <a:pt x="9500820" y="29210"/>
                  <a:pt x="9525371" y="17780"/>
                </a:cubicBezTo>
                <a:cubicBezTo>
                  <a:pt x="9535707" y="12700"/>
                  <a:pt x="9539583" y="1270"/>
                  <a:pt x="9546044" y="1270"/>
                </a:cubicBezTo>
                <a:cubicBezTo>
                  <a:pt x="9553797" y="1270"/>
                  <a:pt x="9565425" y="10160"/>
                  <a:pt x="9568009" y="16510"/>
                </a:cubicBezTo>
                <a:cubicBezTo>
                  <a:pt x="9570594" y="21590"/>
                  <a:pt x="9568009" y="31750"/>
                  <a:pt x="9564133" y="36830"/>
                </a:cubicBezTo>
                <a:cubicBezTo>
                  <a:pt x="9558965" y="41910"/>
                  <a:pt x="9543459" y="46990"/>
                  <a:pt x="9538292" y="43180"/>
                </a:cubicBezTo>
                <a:cubicBezTo>
                  <a:pt x="9531831" y="39370"/>
                  <a:pt x="9526662" y="13970"/>
                  <a:pt x="9530539" y="7620"/>
                </a:cubicBezTo>
                <a:cubicBezTo>
                  <a:pt x="9534415" y="2540"/>
                  <a:pt x="9551212" y="0"/>
                  <a:pt x="9557673" y="3810"/>
                </a:cubicBezTo>
                <a:cubicBezTo>
                  <a:pt x="9564133" y="7620"/>
                  <a:pt x="9570594" y="20320"/>
                  <a:pt x="9568009" y="27940"/>
                </a:cubicBezTo>
                <a:cubicBezTo>
                  <a:pt x="9564133" y="39370"/>
                  <a:pt x="9542167" y="53340"/>
                  <a:pt x="9517617" y="62230"/>
                </a:cubicBezTo>
                <a:cubicBezTo>
                  <a:pt x="9468518" y="80010"/>
                  <a:pt x="9394868" y="80010"/>
                  <a:pt x="9281163" y="85090"/>
                </a:cubicBezTo>
                <a:cubicBezTo>
                  <a:pt x="8989148" y="99060"/>
                  <a:pt x="8180292" y="77470"/>
                  <a:pt x="7711260" y="83820"/>
                </a:cubicBezTo>
                <a:cubicBezTo>
                  <a:pt x="7330090" y="88900"/>
                  <a:pt x="7115601" y="107950"/>
                  <a:pt x="6674994" y="114300"/>
                </a:cubicBezTo>
                <a:cubicBezTo>
                  <a:pt x="5902319" y="125730"/>
                  <a:pt x="4531399" y="104140"/>
                  <a:pt x="3483505" y="116840"/>
                </a:cubicBezTo>
                <a:cubicBezTo>
                  <a:pt x="2465329" y="128270"/>
                  <a:pt x="998794" y="187960"/>
                  <a:pt x="474201" y="185420"/>
                </a:cubicBezTo>
                <a:cubicBezTo>
                  <a:pt x="288138" y="184150"/>
                  <a:pt x="179602" y="184150"/>
                  <a:pt x="96907" y="173990"/>
                </a:cubicBezTo>
                <a:cubicBezTo>
                  <a:pt x="55560" y="168910"/>
                  <a:pt x="18089" y="166370"/>
                  <a:pt x="6460" y="154940"/>
                </a:cubicBezTo>
                <a:cubicBezTo>
                  <a:pt x="1292" y="148590"/>
                  <a:pt x="0" y="138430"/>
                  <a:pt x="2584" y="133350"/>
                </a:cubicBezTo>
                <a:cubicBezTo>
                  <a:pt x="5168" y="129540"/>
                  <a:pt x="20673" y="127000"/>
                  <a:pt x="20673" y="127000"/>
                </a:cubicBezTo>
              </a:path>
            </a:pathLst>
          </a:custGeom>
          <a:solidFill>
            <a:srgbClr val="5D41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10044530" y="3740548"/>
            <a:ext cx="718492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社會與文化影響</a:t>
            </a:r>
            <a:endParaRPr sz="37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"/>
          <p:cNvSpPr txBox="1"/>
          <p:nvPr/>
        </p:nvSpPr>
        <p:spPr>
          <a:xfrm>
            <a:off x="609600" y="723900"/>
            <a:ext cx="3614537" cy="105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生平：</a:t>
            </a:r>
            <a:endParaRPr sz="82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3"/>
          <p:cNvSpPr txBox="1"/>
          <p:nvPr/>
        </p:nvSpPr>
        <p:spPr>
          <a:xfrm>
            <a:off x="1013012" y="2075521"/>
            <a:ext cx="15407669" cy="705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1952年，龍應台生於高雄縣大寮鄉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1970年，龍應台被臺南成功大學外文系錄取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1975年前往美國留學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1983年，龍應台返臺，在國立中央大學任客座副教授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1986年，因家庭因素，旅居</a:t>
            </a:r>
            <a:r>
              <a:rPr 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瑞士</a:t>
            </a:r>
            <a:r>
              <a:rPr 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蘇黎世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3614537" cy="105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生平：</a:t>
            </a:r>
            <a:endParaRPr sz="82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1214718" y="2129309"/>
            <a:ext cx="15407669" cy="9405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indent="-685800">
              <a:lnSpc>
                <a:spcPct val="140003"/>
              </a:lnSpc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1988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年底，應</a:t>
            </a:r>
            <a:r>
              <a:rPr lang="zh-TW" alt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蘇聯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政府邀請，以記者身份赴</a:t>
            </a:r>
            <a:r>
              <a:rPr lang="zh-TW" altLang="en-US" sz="5457" b="1" u="sng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莫斯科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訪問十天</a:t>
            </a:r>
            <a:endParaRPr lang="en-US"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1999年，出任首任臺北市政府文化局局長</a:t>
            </a: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2009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年出版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大江大海一九四九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，被北京列為禁書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2012年，龍應台任中華民國文化部部長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rgbClr val="264250"/>
              </a:buClr>
              <a:buSzPts val="5457"/>
              <a:buFont typeface="Arial"/>
              <a:buChar char="•"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2014年，進入退休生活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marL="685800" marR="0" lvl="0" indent="-33928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57"/>
              <a:buFont typeface="Arial"/>
              <a:buNone/>
            </a:pP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>
          <a:extLst>
            <a:ext uri="{FF2B5EF4-FFF2-40B4-BE49-F238E27FC236}">
              <a16:creationId xmlns:a16="http://schemas.microsoft.com/office/drawing/2014/main" id="{76517FAC-3D3F-7D2D-D308-55635515C3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>
            <a:extLst>
              <a:ext uri="{FF2B5EF4-FFF2-40B4-BE49-F238E27FC236}">
                <a16:creationId xmlns:a16="http://schemas.microsoft.com/office/drawing/2014/main" id="{62CF986A-07C4-7839-4F0A-D317B6FBA7FF}"/>
              </a:ext>
            </a:extLst>
          </p:cNvPr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>
            <a:extLst>
              <a:ext uri="{FF2B5EF4-FFF2-40B4-BE49-F238E27FC236}">
                <a16:creationId xmlns:a16="http://schemas.microsoft.com/office/drawing/2014/main" id="{F55B91A3-DC96-9402-4585-C44210123AB7}"/>
              </a:ext>
            </a:extLst>
          </p:cNvPr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>
            <a:extLst>
              <a:ext uri="{FF2B5EF4-FFF2-40B4-BE49-F238E27FC236}">
                <a16:creationId xmlns:a16="http://schemas.microsoft.com/office/drawing/2014/main" id="{33641983-779C-256E-2562-A310BBE176A7}"/>
              </a:ext>
            </a:extLst>
          </p:cNvPr>
          <p:cNvSpPr txBox="1"/>
          <p:nvPr/>
        </p:nvSpPr>
        <p:spPr>
          <a:xfrm>
            <a:off x="609600" y="723900"/>
            <a:ext cx="3614537" cy="105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生平：</a:t>
            </a:r>
            <a:endParaRPr sz="820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>
            <a:extLst>
              <a:ext uri="{FF2B5EF4-FFF2-40B4-BE49-F238E27FC236}">
                <a16:creationId xmlns:a16="http://schemas.microsoft.com/office/drawing/2014/main" id="{EE7F75FB-FDAA-C379-BED4-B3B500233B89}"/>
              </a:ext>
            </a:extLst>
          </p:cNvPr>
          <p:cNvSpPr txBox="1"/>
          <p:nvPr/>
        </p:nvSpPr>
        <p:spPr>
          <a:xfrm>
            <a:off x="1214718" y="2129309"/>
            <a:ext cx="15407669" cy="7054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32320" marR="0" lvl="0" indent="-68580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57"/>
              <a:buFont typeface="Arial" panose="020B0604020202020204" pitchFamily="34" charset="0"/>
              <a:buChar char="•"/>
            </a:pP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龍應台任內擬定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博物館法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電影法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公廣法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、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水下文化資產保存法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等法案，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電影法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在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2012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3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月付委，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《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文化資產保存法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》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在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2011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年</a:t>
            </a:r>
            <a:r>
              <a:rPr lang="en-US" altLang="zh-TW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4</a:t>
            </a: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月付委，但龍應台在完成詢答後未積極推動，致任內並無任何法案完成三讀。</a:t>
            </a:r>
            <a:endParaRPr sz="5457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2565976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861752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zh-TW" altLang="en-US" sz="7900" dirty="0">
                <a:solidFill>
                  <a:srgbClr val="264250"/>
                </a:solidFill>
              </a:rPr>
              <a:t>創作風格與特色</a:t>
            </a:r>
            <a:r>
              <a:rPr lang="en-US" sz="7900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7900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609600" y="1985784"/>
            <a:ext cx="16778514" cy="8565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</a:t>
            </a:r>
            <a:r>
              <a:rPr lang="zh-TW" altLang="en-US" sz="49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龍應台的作品風格多樣，既有沉思的散文，也有激烈的政治評論。她的散文往往以直白、清晰的語言打動人心，語氣真誠且不加掩飾。無論是對人性深刻的剖析，還是對社會問題的批判，她的作品都能觸動讀者的心靈。</a:t>
            </a:r>
          </a:p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9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她的寫作充滿人文關懷，關注現代社會中人與人之間的關係，尤其是家庭、親情、友情等主題，這些內容常常與她對歷史、政治以及社會變遷的觀察交織在一起，形成了她作品的獨特性。</a:t>
            </a:r>
            <a:endParaRPr sz="4900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3021099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"/>
          <p:cNvSpPr/>
          <p:nvPr/>
        </p:nvSpPr>
        <p:spPr>
          <a:xfrm rot="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 extrusionOk="0">
                <a:moveTo>
                  <a:pt x="0" y="18288000"/>
                </a:moveTo>
                <a:lnTo>
                  <a:pt x="0" y="0"/>
                </a:ln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24940" t="-983" r="-20266" b="-1275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4779868">
            <a:off x="11985377" y="3185293"/>
            <a:ext cx="12043643" cy="3914184"/>
          </a:xfrm>
          <a:custGeom>
            <a:avLst/>
            <a:gdLst/>
            <a:ahLst/>
            <a:cxnLst/>
            <a:rect l="l" t="t" r="r" b="b"/>
            <a:pathLst>
              <a:path w="12043643" h="3914184" extrusionOk="0">
                <a:moveTo>
                  <a:pt x="0" y="0"/>
                </a:moveTo>
                <a:lnTo>
                  <a:pt x="12043643" y="0"/>
                </a:lnTo>
                <a:lnTo>
                  <a:pt x="12043643" y="3914184"/>
                </a:lnTo>
                <a:lnTo>
                  <a:pt x="0" y="39141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609600" y="723900"/>
            <a:ext cx="8617527" cy="126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/>
            <a:r>
              <a:rPr lang="zh-TW" altLang="en-US" sz="7900" dirty="0">
                <a:solidFill>
                  <a:srgbClr val="264250"/>
                </a:solidFill>
              </a:rPr>
              <a:t>社會與文化影響</a:t>
            </a:r>
            <a:r>
              <a:rPr lang="en-US" sz="7900" dirty="0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：</a:t>
            </a:r>
            <a:endParaRPr sz="7900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609600" y="1916561"/>
            <a:ext cx="16720457" cy="8445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9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作為台灣最具影響力的作家之一，龍應台的作品不僅深刻反映出台灣社會的變遷，也對中國大陸及其他華人社會產生了深遠的影響。她的作品促進了對歷史、文化、政治等問題的討論，尤其是在兩岸關係、戰後台灣社會等議題上的觀點，對許多讀者具有啟發作用。</a:t>
            </a:r>
          </a:p>
          <a:p>
            <a:pPr marL="685800" lvl="0" indent="-339280">
              <a:lnSpc>
                <a:spcPct val="140003"/>
              </a:lnSpc>
              <a:buClr>
                <a:schemeClr val="dk1"/>
              </a:buClr>
              <a:buSzPts val="5457"/>
            </a:pPr>
            <a:r>
              <a:rPr lang="zh-TW" altLang="en-US" sz="4900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此外，龍應台不僅是文學創作者，她還積極參與社會運動，關注台灣社會的公共議題。她的言論和行動常常挑戰現有的社會規範，並呼籲人們對社會問題給予更多關注與反思。</a:t>
            </a:r>
            <a:endParaRPr sz="4900" b="1" dirty="0">
              <a:solidFill>
                <a:srgbClr val="264250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  <p:extLst>
      <p:ext uri="{BB962C8B-B14F-4D97-AF65-F5344CB8AC3E}">
        <p14:creationId xmlns:p14="http://schemas.microsoft.com/office/powerpoint/2010/main" val="276757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5"/>
          <p:cNvSpPr/>
          <p:nvPr/>
        </p:nvSpPr>
        <p:spPr>
          <a:xfrm>
            <a:off x="1065052" y="2201973"/>
            <a:ext cx="4845710" cy="280819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5"/>
          <p:cNvSpPr txBox="1"/>
          <p:nvPr/>
        </p:nvSpPr>
        <p:spPr>
          <a:xfrm>
            <a:off x="439907" y="730750"/>
            <a:ext cx="6096000" cy="1215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00" dirty="0" err="1">
                <a:solidFill>
                  <a:srgbClr val="264250"/>
                </a:solidFill>
                <a:latin typeface="Arial"/>
                <a:ea typeface="Arial"/>
                <a:cs typeface="Arial"/>
                <a:sym typeface="Arial"/>
              </a:rPr>
              <a:t>孩子你慢慢來</a:t>
            </a:r>
            <a:endParaRPr sz="7900" dirty="0">
              <a:solidFill>
                <a:srgbClr val="2642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5"/>
          <p:cNvSpPr txBox="1"/>
          <p:nvPr/>
        </p:nvSpPr>
        <p:spPr>
          <a:xfrm>
            <a:off x="439907" y="2184808"/>
            <a:ext cx="17006264" cy="822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這本書的書名，象徵作者與孩子的對話。作者叮囑孩子不要急於長大，希望孩子一直陪伴她，伴她度過生命中的喜怒哀樂。在書中的〈漸行漸遠〉一 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文，抒發對兒子長大後和自己漸行漸遠失落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</a:t>
            </a:r>
            <a:r>
              <a:rPr lang="en-US" sz="5457" b="1" dirty="0" err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書中圍繞許多成長過程的差異引導讀者進行反思，例如不同教育方式對孩子個人成長的影響和親子之間的溝通等議題</a:t>
            </a:r>
            <a:r>
              <a:rPr lang="en-US" sz="5457" b="1" dirty="0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。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6"/>
          <p:cNvSpPr/>
          <p:nvPr/>
        </p:nvSpPr>
        <p:spPr>
          <a:xfrm>
            <a:off x="1065052" y="2201973"/>
            <a:ext cx="4845710" cy="280819"/>
          </a:xfrm>
          <a:custGeom>
            <a:avLst/>
            <a:gdLst/>
            <a:ahLst/>
            <a:cxnLst/>
            <a:rect l="l" t="t" r="r" b="b"/>
            <a:pathLst>
              <a:path w="6771640" h="392430" extrusionOk="0">
                <a:moveTo>
                  <a:pt x="483870" y="77470"/>
                </a:moveTo>
                <a:cubicBezTo>
                  <a:pt x="849630" y="102870"/>
                  <a:pt x="1056640" y="100330"/>
                  <a:pt x="1311910" y="102870"/>
                </a:cubicBezTo>
                <a:cubicBezTo>
                  <a:pt x="1732280" y="106680"/>
                  <a:pt x="2325370" y="99060"/>
                  <a:pt x="2984500" y="107950"/>
                </a:cubicBezTo>
                <a:cubicBezTo>
                  <a:pt x="3938270" y="120650"/>
                  <a:pt x="6390640" y="100330"/>
                  <a:pt x="6484620" y="191770"/>
                </a:cubicBezTo>
                <a:cubicBezTo>
                  <a:pt x="6492240" y="199390"/>
                  <a:pt x="6489700" y="213360"/>
                  <a:pt x="6485890" y="215900"/>
                </a:cubicBezTo>
                <a:cubicBezTo>
                  <a:pt x="6477000" y="220980"/>
                  <a:pt x="6450330" y="187960"/>
                  <a:pt x="6409690" y="176530"/>
                </a:cubicBezTo>
                <a:cubicBezTo>
                  <a:pt x="6291580" y="142240"/>
                  <a:pt x="5961380" y="127000"/>
                  <a:pt x="5674360" y="114300"/>
                </a:cubicBezTo>
                <a:cubicBezTo>
                  <a:pt x="5270500" y="95250"/>
                  <a:pt x="4747260" y="92710"/>
                  <a:pt x="4212590" y="104140"/>
                </a:cubicBezTo>
                <a:cubicBezTo>
                  <a:pt x="3563620" y="118110"/>
                  <a:pt x="2706370" y="168910"/>
                  <a:pt x="2058670" y="208280"/>
                </a:cubicBezTo>
                <a:cubicBezTo>
                  <a:pt x="1526540" y="240030"/>
                  <a:pt x="984250" y="278130"/>
                  <a:pt x="607060" y="312420"/>
                </a:cubicBezTo>
                <a:cubicBezTo>
                  <a:pt x="364490" y="334010"/>
                  <a:pt x="59690" y="392430"/>
                  <a:pt x="11430" y="377190"/>
                </a:cubicBezTo>
                <a:cubicBezTo>
                  <a:pt x="3810" y="374650"/>
                  <a:pt x="0" y="370840"/>
                  <a:pt x="0" y="367030"/>
                </a:cubicBezTo>
                <a:cubicBezTo>
                  <a:pt x="0" y="363220"/>
                  <a:pt x="2540" y="355600"/>
                  <a:pt x="11430" y="351790"/>
                </a:cubicBezTo>
                <a:cubicBezTo>
                  <a:pt x="50800" y="331470"/>
                  <a:pt x="256540" y="354330"/>
                  <a:pt x="443230" y="346710"/>
                </a:cubicBezTo>
                <a:cubicBezTo>
                  <a:pt x="789940" y="331470"/>
                  <a:pt x="1407160" y="266700"/>
                  <a:pt x="1925320" y="234950"/>
                </a:cubicBezTo>
                <a:cubicBezTo>
                  <a:pt x="2495550" y="200660"/>
                  <a:pt x="3086100" y="170180"/>
                  <a:pt x="3724910" y="151130"/>
                </a:cubicBezTo>
                <a:cubicBezTo>
                  <a:pt x="4451350" y="129540"/>
                  <a:pt x="5875020" y="163830"/>
                  <a:pt x="6055360" y="124460"/>
                </a:cubicBezTo>
                <a:cubicBezTo>
                  <a:pt x="6080760" y="119380"/>
                  <a:pt x="6085840" y="104140"/>
                  <a:pt x="6096000" y="106680"/>
                </a:cubicBezTo>
                <a:cubicBezTo>
                  <a:pt x="6102350" y="107950"/>
                  <a:pt x="6109970" y="116840"/>
                  <a:pt x="6109970" y="121920"/>
                </a:cubicBezTo>
                <a:cubicBezTo>
                  <a:pt x="6109970" y="125730"/>
                  <a:pt x="6104890" y="130810"/>
                  <a:pt x="6096000" y="133350"/>
                </a:cubicBezTo>
                <a:cubicBezTo>
                  <a:pt x="6037580" y="151130"/>
                  <a:pt x="5612130" y="85090"/>
                  <a:pt x="5383530" y="71120"/>
                </a:cubicBezTo>
                <a:cubicBezTo>
                  <a:pt x="5173980" y="58420"/>
                  <a:pt x="5029200" y="57150"/>
                  <a:pt x="4777740" y="50800"/>
                </a:cubicBezTo>
                <a:cubicBezTo>
                  <a:pt x="4366260" y="40640"/>
                  <a:pt x="3641090" y="27940"/>
                  <a:pt x="3147060" y="26670"/>
                </a:cubicBezTo>
                <a:cubicBezTo>
                  <a:pt x="2735580" y="25400"/>
                  <a:pt x="2418080" y="31750"/>
                  <a:pt x="2016760" y="39370"/>
                </a:cubicBezTo>
                <a:cubicBezTo>
                  <a:pt x="1557020" y="48260"/>
                  <a:pt x="871220" y="67310"/>
                  <a:pt x="541020" y="78740"/>
                </a:cubicBezTo>
                <a:cubicBezTo>
                  <a:pt x="373380" y="85090"/>
                  <a:pt x="250190" y="83820"/>
                  <a:pt x="163830" y="95250"/>
                </a:cubicBezTo>
                <a:cubicBezTo>
                  <a:pt x="118110" y="101600"/>
                  <a:pt x="78740" y="123190"/>
                  <a:pt x="60960" y="118110"/>
                </a:cubicBezTo>
                <a:cubicBezTo>
                  <a:pt x="54610" y="116840"/>
                  <a:pt x="48260" y="110490"/>
                  <a:pt x="48260" y="106680"/>
                </a:cubicBezTo>
                <a:cubicBezTo>
                  <a:pt x="48260" y="102870"/>
                  <a:pt x="49530" y="96520"/>
                  <a:pt x="57150" y="92710"/>
                </a:cubicBezTo>
                <a:cubicBezTo>
                  <a:pt x="104140" y="67310"/>
                  <a:pt x="454660" y="109220"/>
                  <a:pt x="735330" y="106680"/>
                </a:cubicBezTo>
                <a:cubicBezTo>
                  <a:pt x="1197610" y="102870"/>
                  <a:pt x="1993900" y="52070"/>
                  <a:pt x="2567940" y="38100"/>
                </a:cubicBezTo>
                <a:cubicBezTo>
                  <a:pt x="3077210" y="25400"/>
                  <a:pt x="3556000" y="22860"/>
                  <a:pt x="4008120" y="21590"/>
                </a:cubicBezTo>
                <a:cubicBezTo>
                  <a:pt x="4411980" y="20320"/>
                  <a:pt x="4738370" y="22860"/>
                  <a:pt x="5152390" y="30480"/>
                </a:cubicBezTo>
                <a:cubicBezTo>
                  <a:pt x="5642610" y="39370"/>
                  <a:pt x="6680200" y="34290"/>
                  <a:pt x="6760210" y="76200"/>
                </a:cubicBezTo>
                <a:cubicBezTo>
                  <a:pt x="6769100" y="80010"/>
                  <a:pt x="6771640" y="86360"/>
                  <a:pt x="6770370" y="90170"/>
                </a:cubicBezTo>
                <a:cubicBezTo>
                  <a:pt x="6770370" y="93980"/>
                  <a:pt x="6765290" y="97790"/>
                  <a:pt x="6756400" y="100330"/>
                </a:cubicBezTo>
                <a:cubicBezTo>
                  <a:pt x="6718300" y="110490"/>
                  <a:pt x="6441440" y="88900"/>
                  <a:pt x="6405880" y="69850"/>
                </a:cubicBezTo>
                <a:cubicBezTo>
                  <a:pt x="6398260" y="64770"/>
                  <a:pt x="6393180" y="59690"/>
                  <a:pt x="6394450" y="54610"/>
                </a:cubicBezTo>
                <a:cubicBezTo>
                  <a:pt x="6395720" y="50800"/>
                  <a:pt x="6404610" y="43180"/>
                  <a:pt x="6409690" y="43180"/>
                </a:cubicBezTo>
                <a:cubicBezTo>
                  <a:pt x="6413500" y="43180"/>
                  <a:pt x="6421120" y="52070"/>
                  <a:pt x="6421120" y="55880"/>
                </a:cubicBezTo>
                <a:cubicBezTo>
                  <a:pt x="6421120" y="60960"/>
                  <a:pt x="6413500" y="69850"/>
                  <a:pt x="6408420" y="69850"/>
                </a:cubicBezTo>
                <a:cubicBezTo>
                  <a:pt x="6404610" y="69850"/>
                  <a:pt x="6395720" y="64770"/>
                  <a:pt x="6394450" y="60960"/>
                </a:cubicBezTo>
                <a:cubicBezTo>
                  <a:pt x="6393180" y="55880"/>
                  <a:pt x="6400800" y="46990"/>
                  <a:pt x="6408420" y="43180"/>
                </a:cubicBezTo>
                <a:cubicBezTo>
                  <a:pt x="6424930" y="35560"/>
                  <a:pt x="6461760" y="46990"/>
                  <a:pt x="6499860" y="50800"/>
                </a:cubicBezTo>
                <a:cubicBezTo>
                  <a:pt x="6564630" y="57150"/>
                  <a:pt x="6732270" y="62230"/>
                  <a:pt x="6760210" y="76200"/>
                </a:cubicBezTo>
                <a:cubicBezTo>
                  <a:pt x="6766560" y="80010"/>
                  <a:pt x="6770370" y="83820"/>
                  <a:pt x="6770370" y="87630"/>
                </a:cubicBezTo>
                <a:cubicBezTo>
                  <a:pt x="6770370" y="91440"/>
                  <a:pt x="6767830" y="96520"/>
                  <a:pt x="6760210" y="100330"/>
                </a:cubicBezTo>
                <a:cubicBezTo>
                  <a:pt x="6680200" y="137160"/>
                  <a:pt x="5642610" y="64770"/>
                  <a:pt x="5152390" y="55880"/>
                </a:cubicBezTo>
                <a:cubicBezTo>
                  <a:pt x="4738370" y="48260"/>
                  <a:pt x="4411980" y="45720"/>
                  <a:pt x="4008120" y="46990"/>
                </a:cubicBezTo>
                <a:cubicBezTo>
                  <a:pt x="3556000" y="48260"/>
                  <a:pt x="3077210" y="50800"/>
                  <a:pt x="2567940" y="63500"/>
                </a:cubicBezTo>
                <a:cubicBezTo>
                  <a:pt x="1993900" y="77470"/>
                  <a:pt x="1197610" y="128270"/>
                  <a:pt x="735330" y="132080"/>
                </a:cubicBezTo>
                <a:cubicBezTo>
                  <a:pt x="454660" y="134620"/>
                  <a:pt x="107950" y="140970"/>
                  <a:pt x="58420" y="118110"/>
                </a:cubicBezTo>
                <a:cubicBezTo>
                  <a:pt x="50800" y="114300"/>
                  <a:pt x="48260" y="110490"/>
                  <a:pt x="48260" y="106680"/>
                </a:cubicBezTo>
                <a:cubicBezTo>
                  <a:pt x="48260" y="102870"/>
                  <a:pt x="50800" y="96520"/>
                  <a:pt x="57150" y="92710"/>
                </a:cubicBezTo>
                <a:cubicBezTo>
                  <a:pt x="72390" y="82550"/>
                  <a:pt x="105410" y="77470"/>
                  <a:pt x="162560" y="69850"/>
                </a:cubicBezTo>
                <a:cubicBezTo>
                  <a:pt x="400050" y="40640"/>
                  <a:pt x="1386840" y="24130"/>
                  <a:pt x="2016760" y="13970"/>
                </a:cubicBezTo>
                <a:cubicBezTo>
                  <a:pt x="2669540" y="2540"/>
                  <a:pt x="3409950" y="0"/>
                  <a:pt x="4013200" y="7620"/>
                </a:cubicBezTo>
                <a:cubicBezTo>
                  <a:pt x="4513580" y="13970"/>
                  <a:pt x="5053330" y="29210"/>
                  <a:pt x="5384800" y="45720"/>
                </a:cubicBezTo>
                <a:cubicBezTo>
                  <a:pt x="5572760" y="54610"/>
                  <a:pt x="5698490" y="64770"/>
                  <a:pt x="5828030" y="76200"/>
                </a:cubicBezTo>
                <a:cubicBezTo>
                  <a:pt x="5929630" y="85090"/>
                  <a:pt x="6070600" y="88900"/>
                  <a:pt x="6099810" y="106680"/>
                </a:cubicBezTo>
                <a:cubicBezTo>
                  <a:pt x="6107430" y="111760"/>
                  <a:pt x="6111240" y="116840"/>
                  <a:pt x="6109970" y="121920"/>
                </a:cubicBezTo>
                <a:cubicBezTo>
                  <a:pt x="6107430" y="130810"/>
                  <a:pt x="6088380" y="142240"/>
                  <a:pt x="6056630" y="149860"/>
                </a:cubicBezTo>
                <a:cubicBezTo>
                  <a:pt x="5896610" y="189230"/>
                  <a:pt x="5039360" y="149860"/>
                  <a:pt x="4516120" y="160020"/>
                </a:cubicBezTo>
                <a:cubicBezTo>
                  <a:pt x="3971290" y="170180"/>
                  <a:pt x="3323590" y="194310"/>
                  <a:pt x="2849880" y="213360"/>
                </a:cubicBezTo>
                <a:cubicBezTo>
                  <a:pt x="2496820" y="228600"/>
                  <a:pt x="2270760" y="238760"/>
                  <a:pt x="1926590" y="260350"/>
                </a:cubicBezTo>
                <a:cubicBezTo>
                  <a:pt x="1489710" y="288290"/>
                  <a:pt x="758190" y="354330"/>
                  <a:pt x="443230" y="372110"/>
                </a:cubicBezTo>
                <a:cubicBezTo>
                  <a:pt x="295910" y="381000"/>
                  <a:pt x="196850" y="386080"/>
                  <a:pt x="118110" y="384810"/>
                </a:cubicBezTo>
                <a:cubicBezTo>
                  <a:pt x="72390" y="383540"/>
                  <a:pt x="27940" y="384810"/>
                  <a:pt x="11430" y="377190"/>
                </a:cubicBezTo>
                <a:cubicBezTo>
                  <a:pt x="5080" y="374650"/>
                  <a:pt x="0" y="370840"/>
                  <a:pt x="0" y="367030"/>
                </a:cubicBezTo>
                <a:cubicBezTo>
                  <a:pt x="0" y="363220"/>
                  <a:pt x="2540" y="356870"/>
                  <a:pt x="11430" y="351790"/>
                </a:cubicBezTo>
                <a:cubicBezTo>
                  <a:pt x="59690" y="323850"/>
                  <a:pt x="403860" y="306070"/>
                  <a:pt x="604520" y="287020"/>
                </a:cubicBezTo>
                <a:cubicBezTo>
                  <a:pt x="810260" y="267970"/>
                  <a:pt x="1009650" y="255270"/>
                  <a:pt x="1233170" y="238760"/>
                </a:cubicBezTo>
                <a:cubicBezTo>
                  <a:pt x="1489710" y="219710"/>
                  <a:pt x="1718310" y="203200"/>
                  <a:pt x="2057400" y="182880"/>
                </a:cubicBezTo>
                <a:cubicBezTo>
                  <a:pt x="2606040" y="151130"/>
                  <a:pt x="3563620" y="92710"/>
                  <a:pt x="4212590" y="78740"/>
                </a:cubicBezTo>
                <a:cubicBezTo>
                  <a:pt x="4747260" y="67310"/>
                  <a:pt x="5323840" y="76200"/>
                  <a:pt x="5675630" y="88900"/>
                </a:cubicBezTo>
                <a:cubicBezTo>
                  <a:pt x="5875020" y="96520"/>
                  <a:pt x="6008370" y="106680"/>
                  <a:pt x="6144260" y="119380"/>
                </a:cubicBezTo>
                <a:cubicBezTo>
                  <a:pt x="6249670" y="129540"/>
                  <a:pt x="6362700" y="133350"/>
                  <a:pt x="6422390" y="153670"/>
                </a:cubicBezTo>
                <a:cubicBezTo>
                  <a:pt x="6454140" y="165100"/>
                  <a:pt x="6482080" y="181610"/>
                  <a:pt x="6489700" y="194310"/>
                </a:cubicBezTo>
                <a:cubicBezTo>
                  <a:pt x="6493510" y="200660"/>
                  <a:pt x="6496050" y="207010"/>
                  <a:pt x="6489700" y="213360"/>
                </a:cubicBezTo>
                <a:cubicBezTo>
                  <a:pt x="6409690" y="292100"/>
                  <a:pt x="4028440" y="148590"/>
                  <a:pt x="2984500" y="134620"/>
                </a:cubicBezTo>
                <a:cubicBezTo>
                  <a:pt x="2139950" y="123190"/>
                  <a:pt x="1054100" y="138430"/>
                  <a:pt x="694690" y="124460"/>
                </a:cubicBezTo>
                <a:cubicBezTo>
                  <a:pt x="584200" y="120650"/>
                  <a:pt x="502920" y="125730"/>
                  <a:pt x="477520" y="109220"/>
                </a:cubicBezTo>
                <a:cubicBezTo>
                  <a:pt x="469900" y="104140"/>
                  <a:pt x="466090" y="95250"/>
                  <a:pt x="467360" y="90170"/>
                </a:cubicBezTo>
                <a:cubicBezTo>
                  <a:pt x="468630" y="85090"/>
                  <a:pt x="483870" y="77470"/>
                  <a:pt x="483870" y="77470"/>
                </a:cubicBezTo>
              </a:path>
            </a:pathLst>
          </a:custGeom>
          <a:solidFill>
            <a:srgbClr val="EA904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 txBox="1"/>
          <p:nvPr/>
        </p:nvSpPr>
        <p:spPr>
          <a:xfrm>
            <a:off x="430025" y="-123199"/>
            <a:ext cx="6096000" cy="247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4555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900" dirty="0" err="1">
                <a:solidFill>
                  <a:srgbClr val="264250"/>
                </a:solidFill>
                <a:sym typeface="Arial"/>
              </a:rPr>
              <a:t>親愛的安德烈</a:t>
            </a:r>
            <a:endParaRPr sz="7900" dirty="0"/>
          </a:p>
        </p:txBody>
      </p:sp>
      <p:sp>
        <p:nvSpPr>
          <p:cNvPr id="156" name="Google Shape;156;p6"/>
          <p:cNvSpPr txBox="1"/>
          <p:nvPr/>
        </p:nvSpPr>
        <p:spPr>
          <a:xfrm>
            <a:off x="1440165" y="2834078"/>
            <a:ext cx="15407669" cy="5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57" b="1">
                <a:solidFill>
                  <a:srgbClr val="264250"/>
                </a:solidFill>
                <a:latin typeface="Noto Sans TC"/>
                <a:ea typeface="Noto Sans TC"/>
                <a:cs typeface="Noto Sans TC"/>
                <a:sym typeface="Noto Sans TC"/>
              </a:rPr>
              <a:t>         這本書是作家與她的混血兒子透過書信匯集而成的作品。由於兒子在德國求學，而作者在台灣擔任公務員，母子見面機會有限。因此，他們用書信維繫關係，在字裡行間重新「認識」彼此。透過這樣的交流，他們進入了對方的生活、時間與心靈，利用文字建立起更深層的理解與情感連結。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515</Words>
  <Application>Microsoft Office PowerPoint</Application>
  <PresentationFormat>自訂</PresentationFormat>
  <Paragraphs>41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Arial</vt:lpstr>
      <vt:lpstr>Noto Sans TC</vt:lpstr>
      <vt:lpstr>Calibri</vt:lpstr>
      <vt:lpstr>Arial Unicode MS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Jackis666</dc:creator>
  <cp:lastModifiedBy>丞傑 郭</cp:lastModifiedBy>
  <cp:revision>5</cp:revision>
  <dcterms:created xsi:type="dcterms:W3CDTF">2006-08-16T00:00:00Z</dcterms:created>
  <dcterms:modified xsi:type="dcterms:W3CDTF">2025-03-04T14:05:21Z</dcterms:modified>
</cp:coreProperties>
</file>